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</p:sldIdLst>
  <p:sldSz cx="9144000" cy="6858000" type="screen4x3"/>
  <p:notesSz cx="9979025" cy="683418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CFFA7"/>
    <a:srgbClr val="66FF33"/>
    <a:srgbClr val="D6FFC9"/>
    <a:srgbClr val="B9FFA3"/>
    <a:srgbClr val="FFFFCC"/>
    <a:srgbClr val="CBECFD"/>
    <a:srgbClr val="FFF3F3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586" autoAdjust="0"/>
  </p:normalViewPr>
  <p:slideViewPr>
    <p:cSldViewPr snapToGrid="0" snapToObjects="1">
      <p:cViewPr>
        <p:scale>
          <a:sx n="70" d="100"/>
          <a:sy n="70" d="100"/>
        </p:scale>
        <p:origin x="-1974" y="-13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ED3A25-822F-4109-9147-762E40ADD92D}" type="doc">
      <dgm:prSet loTypeId="urn:microsoft.com/office/officeart/2005/8/layout/process4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ZA"/>
        </a:p>
      </dgm:t>
    </dgm:pt>
    <dgm:pt modelId="{97AC5849-DBA3-4490-97D0-497614889A9B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1: Delineate units of analysis and describe the status quo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E58A0234-8C91-4B6F-88AA-84DFB7C66B9C}" type="parTrans" cxnId="{6F3BB218-1B21-4D50-B6B5-AEBF09D78863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1EA7ED19-F0F6-4C37-8F1C-2F1485F92C5B}" type="sibTrans" cxnId="{6F3BB218-1B21-4D50-B6B5-AEBF09D78863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896C3A8B-25EE-41A5-A1E2-2A779F3BAE3F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2: Initiation of stakeholder process and catchment visioning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CA3C6DF9-2932-429E-B71A-DE59CBC9369D}" type="parTrans" cxnId="{D2F222C5-4B11-4302-B20D-27F8B154246C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3C99FB9E-0687-47E5-B4CF-C24C853AA3CE}" type="sibTrans" cxnId="{D2F222C5-4B11-4302-B20D-27F8B154246C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6F5C4B9F-D09D-4FAF-AC9F-46B9A2CF75D6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3: Quantify EWRs and changes in Ecosystem Services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AF2D8166-84E5-4E24-A635-53DDEF63AB57}" type="parTrans" cxnId="{C6D7A9BF-E1BD-4C36-98DC-704CC5C9E4A7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BCD2A7DD-CE76-489C-A63A-6FCA3B3CDD63}" type="sibTrans" cxnId="{C6D7A9BF-E1BD-4C36-98DC-704CC5C9E4A7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E1E3DE66-05C7-4290-815D-84E598EFC8CB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7: Gazette class configuration	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001CC55C-277C-4E31-9588-240A4B5328AA}" type="parTrans" cxnId="{41043035-FCEE-4779-9080-121351F2F4E5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ABD384B3-BE4E-4780-A5B2-F2BC499DD6F4}" type="sibTrans" cxnId="{41043035-FCEE-4779-9080-121351F2F4E5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84B4CD7A-1476-43A1-89C7-1F11321FDED9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4: Identification and evaluation of scenarios within IWRM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143799D1-D66D-416C-9363-4AF10827DF2A}" type="parTrans" cxnId="{984D6A68-5519-475E-91EE-75C1086F8EB5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8A55328E-5B86-4B57-BB1D-E8853008AEC2}" type="sibTrans" cxnId="{984D6A68-5519-475E-91EE-75C1086F8EB5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4CBF7E20-D64E-4E48-A472-65A1F5AF0988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5</a:t>
          </a:r>
          <a:r>
            <a:rPr lang="en-ZA" sz="1800" b="1" smtClean="0">
              <a:latin typeface="Futura Md BT" panose="020B0602020204020303" pitchFamily="34" charset="0"/>
            </a:rPr>
            <a:t>: Draft Management Classes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5DEE6FDE-9849-428A-8F12-3C9249E1A974}" type="parTrans" cxnId="{D549678C-8622-4F18-AC17-B8A2BD388A15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09A6D6C9-2FF2-4724-A211-CF057146205C}" type="sibTrans" cxnId="{D549678C-8622-4F18-AC17-B8A2BD388A15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C1A3A27D-4A8C-4DAD-A0C7-5EF26219D65B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6: Resource Quality Objectives (EcoSpecs &amp; water quality (user))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0A73D24C-197D-41D6-870E-2BBD73F3414C}" type="parTrans" cxnId="{F78CE34F-9975-46E6-9C7B-43B627367E5D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01A922E1-42FC-4DBF-B389-6032DFAA408C}" type="sibTrans" cxnId="{F78CE34F-9975-46E6-9C7B-43B627367E5D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BE226595-BDD5-4A89-9E52-91E0982E75EE}" type="pres">
      <dgm:prSet presAssocID="{9AED3A25-822F-4109-9147-762E40ADD9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F6CA72E2-AEDB-4FF5-97F7-38CAB940D073}" type="pres">
      <dgm:prSet presAssocID="{E1E3DE66-05C7-4290-815D-84E598EFC8CB}" presName="boxAndChildren" presStyleCnt="0"/>
      <dgm:spPr/>
    </dgm:pt>
    <dgm:pt modelId="{70AEE6A4-CEC1-4D17-B16E-A6AB76F82B57}" type="pres">
      <dgm:prSet presAssocID="{E1E3DE66-05C7-4290-815D-84E598EFC8CB}" presName="parentTextBox" presStyleLbl="node1" presStyleIdx="0" presStyleCnt="7"/>
      <dgm:spPr/>
      <dgm:t>
        <a:bodyPr/>
        <a:lstStyle/>
        <a:p>
          <a:endParaRPr lang="en-ZA"/>
        </a:p>
      </dgm:t>
    </dgm:pt>
    <dgm:pt modelId="{584F341E-D44E-406D-AD7D-E65E27EC4838}" type="pres">
      <dgm:prSet presAssocID="{01A922E1-42FC-4DBF-B389-6032DFAA408C}" presName="sp" presStyleCnt="0"/>
      <dgm:spPr/>
    </dgm:pt>
    <dgm:pt modelId="{50670C99-2611-40F6-8A68-7C1EFD92F31D}" type="pres">
      <dgm:prSet presAssocID="{C1A3A27D-4A8C-4DAD-A0C7-5EF26219D65B}" presName="arrowAndChildren" presStyleCnt="0"/>
      <dgm:spPr/>
    </dgm:pt>
    <dgm:pt modelId="{92CCB063-EC91-44E7-A15E-FF8A4C4DDC86}" type="pres">
      <dgm:prSet presAssocID="{C1A3A27D-4A8C-4DAD-A0C7-5EF26219D65B}" presName="parentTextArrow" presStyleLbl="node1" presStyleIdx="1" presStyleCnt="7"/>
      <dgm:spPr/>
      <dgm:t>
        <a:bodyPr/>
        <a:lstStyle/>
        <a:p>
          <a:endParaRPr lang="en-ZA"/>
        </a:p>
      </dgm:t>
    </dgm:pt>
    <dgm:pt modelId="{297CA12C-60B8-4C21-BCB1-54AD05DCE368}" type="pres">
      <dgm:prSet presAssocID="{09A6D6C9-2FF2-4724-A211-CF057146205C}" presName="sp" presStyleCnt="0"/>
      <dgm:spPr/>
    </dgm:pt>
    <dgm:pt modelId="{21BDCA20-281C-467D-B92C-5113DB390AA1}" type="pres">
      <dgm:prSet presAssocID="{4CBF7E20-D64E-4E48-A472-65A1F5AF0988}" presName="arrowAndChildren" presStyleCnt="0"/>
      <dgm:spPr/>
    </dgm:pt>
    <dgm:pt modelId="{8EC21FBD-A0F6-4ED3-A6EE-0A269359EB7D}" type="pres">
      <dgm:prSet presAssocID="{4CBF7E20-D64E-4E48-A472-65A1F5AF0988}" presName="parentTextArrow" presStyleLbl="node1" presStyleIdx="2" presStyleCnt="7"/>
      <dgm:spPr/>
      <dgm:t>
        <a:bodyPr/>
        <a:lstStyle/>
        <a:p>
          <a:endParaRPr lang="en-ZA"/>
        </a:p>
      </dgm:t>
    </dgm:pt>
    <dgm:pt modelId="{5097D5B9-3430-4A07-9E40-D9E94BDEE240}" type="pres">
      <dgm:prSet presAssocID="{8A55328E-5B86-4B57-BB1D-E8853008AEC2}" presName="sp" presStyleCnt="0"/>
      <dgm:spPr/>
    </dgm:pt>
    <dgm:pt modelId="{2A495611-773A-4F51-9364-B1681ECA25FA}" type="pres">
      <dgm:prSet presAssocID="{84B4CD7A-1476-43A1-89C7-1F11321FDED9}" presName="arrowAndChildren" presStyleCnt="0"/>
      <dgm:spPr/>
    </dgm:pt>
    <dgm:pt modelId="{684C944B-3E90-4D4E-8425-19E06C996C1F}" type="pres">
      <dgm:prSet presAssocID="{84B4CD7A-1476-43A1-89C7-1F11321FDED9}" presName="parentTextArrow" presStyleLbl="node1" presStyleIdx="3" presStyleCnt="7"/>
      <dgm:spPr/>
      <dgm:t>
        <a:bodyPr/>
        <a:lstStyle/>
        <a:p>
          <a:endParaRPr lang="en-ZA"/>
        </a:p>
      </dgm:t>
    </dgm:pt>
    <dgm:pt modelId="{A7E43AD8-17D8-4C03-A826-782735C63681}" type="pres">
      <dgm:prSet presAssocID="{BCD2A7DD-CE76-489C-A63A-6FCA3B3CDD63}" presName="sp" presStyleCnt="0"/>
      <dgm:spPr/>
    </dgm:pt>
    <dgm:pt modelId="{3F5146D1-6322-414E-8A5B-CD1D8B627F80}" type="pres">
      <dgm:prSet presAssocID="{6F5C4B9F-D09D-4FAF-AC9F-46B9A2CF75D6}" presName="arrowAndChildren" presStyleCnt="0"/>
      <dgm:spPr/>
    </dgm:pt>
    <dgm:pt modelId="{C24F73F5-020C-4D9E-A3C5-4C2BA88EFC25}" type="pres">
      <dgm:prSet presAssocID="{6F5C4B9F-D09D-4FAF-AC9F-46B9A2CF75D6}" presName="parentTextArrow" presStyleLbl="node1" presStyleIdx="4" presStyleCnt="7"/>
      <dgm:spPr/>
      <dgm:t>
        <a:bodyPr/>
        <a:lstStyle/>
        <a:p>
          <a:endParaRPr lang="en-ZA"/>
        </a:p>
      </dgm:t>
    </dgm:pt>
    <dgm:pt modelId="{A9FAE2C3-0D20-4E3C-AC7D-04F296E91870}" type="pres">
      <dgm:prSet presAssocID="{3C99FB9E-0687-47E5-B4CF-C24C853AA3CE}" presName="sp" presStyleCnt="0"/>
      <dgm:spPr/>
    </dgm:pt>
    <dgm:pt modelId="{A8D08FC3-53F6-4B81-B5E6-85162866632A}" type="pres">
      <dgm:prSet presAssocID="{896C3A8B-25EE-41A5-A1E2-2A779F3BAE3F}" presName="arrowAndChildren" presStyleCnt="0"/>
      <dgm:spPr/>
    </dgm:pt>
    <dgm:pt modelId="{CE847B37-6D19-43E3-9659-EF7C62624C23}" type="pres">
      <dgm:prSet presAssocID="{896C3A8B-25EE-41A5-A1E2-2A779F3BAE3F}" presName="parentTextArrow" presStyleLbl="node1" presStyleIdx="5" presStyleCnt="7"/>
      <dgm:spPr/>
      <dgm:t>
        <a:bodyPr/>
        <a:lstStyle/>
        <a:p>
          <a:endParaRPr lang="en-ZA"/>
        </a:p>
      </dgm:t>
    </dgm:pt>
    <dgm:pt modelId="{1C05CC98-07E3-4270-9A50-5ECF1344C4FF}" type="pres">
      <dgm:prSet presAssocID="{1EA7ED19-F0F6-4C37-8F1C-2F1485F92C5B}" presName="sp" presStyleCnt="0"/>
      <dgm:spPr/>
    </dgm:pt>
    <dgm:pt modelId="{6D22C6EC-C3D1-413B-BDAD-C210E11642B7}" type="pres">
      <dgm:prSet presAssocID="{97AC5849-DBA3-4490-97D0-497614889A9B}" presName="arrowAndChildren" presStyleCnt="0"/>
      <dgm:spPr/>
    </dgm:pt>
    <dgm:pt modelId="{A19471C5-63D2-42A3-BF3A-7D30636113F1}" type="pres">
      <dgm:prSet presAssocID="{97AC5849-DBA3-4490-97D0-497614889A9B}" presName="parentTextArrow" presStyleLbl="node1" presStyleIdx="6" presStyleCnt="7"/>
      <dgm:spPr/>
      <dgm:t>
        <a:bodyPr/>
        <a:lstStyle/>
        <a:p>
          <a:endParaRPr lang="en-ZA"/>
        </a:p>
      </dgm:t>
    </dgm:pt>
  </dgm:ptLst>
  <dgm:cxnLst>
    <dgm:cxn modelId="{1D3F41D6-C202-4B96-8C0F-64B4448B7389}" type="presOf" srcId="{4CBF7E20-D64E-4E48-A472-65A1F5AF0988}" destId="{8EC21FBD-A0F6-4ED3-A6EE-0A269359EB7D}" srcOrd="0" destOrd="0" presId="urn:microsoft.com/office/officeart/2005/8/layout/process4"/>
    <dgm:cxn modelId="{41043035-FCEE-4779-9080-121351F2F4E5}" srcId="{9AED3A25-822F-4109-9147-762E40ADD92D}" destId="{E1E3DE66-05C7-4290-815D-84E598EFC8CB}" srcOrd="6" destOrd="0" parTransId="{001CC55C-277C-4E31-9588-240A4B5328AA}" sibTransId="{ABD384B3-BE4E-4780-A5B2-F2BC499DD6F4}"/>
    <dgm:cxn modelId="{F78CE34F-9975-46E6-9C7B-43B627367E5D}" srcId="{9AED3A25-822F-4109-9147-762E40ADD92D}" destId="{C1A3A27D-4A8C-4DAD-A0C7-5EF26219D65B}" srcOrd="5" destOrd="0" parTransId="{0A73D24C-197D-41D6-870E-2BBD73F3414C}" sibTransId="{01A922E1-42FC-4DBF-B389-6032DFAA408C}"/>
    <dgm:cxn modelId="{F072E194-8136-4108-A80B-25129D7B0DF8}" type="presOf" srcId="{6F5C4B9F-D09D-4FAF-AC9F-46B9A2CF75D6}" destId="{C24F73F5-020C-4D9E-A3C5-4C2BA88EFC25}" srcOrd="0" destOrd="0" presId="urn:microsoft.com/office/officeart/2005/8/layout/process4"/>
    <dgm:cxn modelId="{6F3BB218-1B21-4D50-B6B5-AEBF09D78863}" srcId="{9AED3A25-822F-4109-9147-762E40ADD92D}" destId="{97AC5849-DBA3-4490-97D0-497614889A9B}" srcOrd="0" destOrd="0" parTransId="{E58A0234-8C91-4B6F-88AA-84DFB7C66B9C}" sibTransId="{1EA7ED19-F0F6-4C37-8F1C-2F1485F92C5B}"/>
    <dgm:cxn modelId="{C4E5E094-306C-43F8-9938-89709161850E}" type="presOf" srcId="{97AC5849-DBA3-4490-97D0-497614889A9B}" destId="{A19471C5-63D2-42A3-BF3A-7D30636113F1}" srcOrd="0" destOrd="0" presId="urn:microsoft.com/office/officeart/2005/8/layout/process4"/>
    <dgm:cxn modelId="{D2F222C5-4B11-4302-B20D-27F8B154246C}" srcId="{9AED3A25-822F-4109-9147-762E40ADD92D}" destId="{896C3A8B-25EE-41A5-A1E2-2A779F3BAE3F}" srcOrd="1" destOrd="0" parTransId="{CA3C6DF9-2932-429E-B71A-DE59CBC9369D}" sibTransId="{3C99FB9E-0687-47E5-B4CF-C24C853AA3CE}"/>
    <dgm:cxn modelId="{7B2C6A2F-4879-49E1-B224-7141E50942EB}" type="presOf" srcId="{84B4CD7A-1476-43A1-89C7-1F11321FDED9}" destId="{684C944B-3E90-4D4E-8425-19E06C996C1F}" srcOrd="0" destOrd="0" presId="urn:microsoft.com/office/officeart/2005/8/layout/process4"/>
    <dgm:cxn modelId="{199B91D6-5D19-4749-B892-38DFAD340BB4}" type="presOf" srcId="{9AED3A25-822F-4109-9147-762E40ADD92D}" destId="{BE226595-BDD5-4A89-9E52-91E0982E75EE}" srcOrd="0" destOrd="0" presId="urn:microsoft.com/office/officeart/2005/8/layout/process4"/>
    <dgm:cxn modelId="{984D6A68-5519-475E-91EE-75C1086F8EB5}" srcId="{9AED3A25-822F-4109-9147-762E40ADD92D}" destId="{84B4CD7A-1476-43A1-89C7-1F11321FDED9}" srcOrd="3" destOrd="0" parTransId="{143799D1-D66D-416C-9363-4AF10827DF2A}" sibTransId="{8A55328E-5B86-4B57-BB1D-E8853008AEC2}"/>
    <dgm:cxn modelId="{C6D7A9BF-E1BD-4C36-98DC-704CC5C9E4A7}" srcId="{9AED3A25-822F-4109-9147-762E40ADD92D}" destId="{6F5C4B9F-D09D-4FAF-AC9F-46B9A2CF75D6}" srcOrd="2" destOrd="0" parTransId="{AF2D8166-84E5-4E24-A635-53DDEF63AB57}" sibTransId="{BCD2A7DD-CE76-489C-A63A-6FCA3B3CDD63}"/>
    <dgm:cxn modelId="{E09E7DD9-13F2-4AA7-930A-CEC1BE81B165}" type="presOf" srcId="{E1E3DE66-05C7-4290-815D-84E598EFC8CB}" destId="{70AEE6A4-CEC1-4D17-B16E-A6AB76F82B57}" srcOrd="0" destOrd="0" presId="urn:microsoft.com/office/officeart/2005/8/layout/process4"/>
    <dgm:cxn modelId="{D549678C-8622-4F18-AC17-B8A2BD388A15}" srcId="{9AED3A25-822F-4109-9147-762E40ADD92D}" destId="{4CBF7E20-D64E-4E48-A472-65A1F5AF0988}" srcOrd="4" destOrd="0" parTransId="{5DEE6FDE-9849-428A-8F12-3C9249E1A974}" sibTransId="{09A6D6C9-2FF2-4724-A211-CF057146205C}"/>
    <dgm:cxn modelId="{461FF55B-8A7F-4D87-8E2C-606C71A512D5}" type="presOf" srcId="{896C3A8B-25EE-41A5-A1E2-2A779F3BAE3F}" destId="{CE847B37-6D19-43E3-9659-EF7C62624C23}" srcOrd="0" destOrd="0" presId="urn:microsoft.com/office/officeart/2005/8/layout/process4"/>
    <dgm:cxn modelId="{08D50505-2A8D-436B-B8F8-8286DE49F856}" type="presOf" srcId="{C1A3A27D-4A8C-4DAD-A0C7-5EF26219D65B}" destId="{92CCB063-EC91-44E7-A15E-FF8A4C4DDC86}" srcOrd="0" destOrd="0" presId="urn:microsoft.com/office/officeart/2005/8/layout/process4"/>
    <dgm:cxn modelId="{AA891608-9BAE-464E-89B0-357A4FA6FF4F}" type="presParOf" srcId="{BE226595-BDD5-4A89-9E52-91E0982E75EE}" destId="{F6CA72E2-AEDB-4FF5-97F7-38CAB940D073}" srcOrd="0" destOrd="0" presId="urn:microsoft.com/office/officeart/2005/8/layout/process4"/>
    <dgm:cxn modelId="{922BB062-9539-4AF1-9E1E-8CDC28089226}" type="presParOf" srcId="{F6CA72E2-AEDB-4FF5-97F7-38CAB940D073}" destId="{70AEE6A4-CEC1-4D17-B16E-A6AB76F82B57}" srcOrd="0" destOrd="0" presId="urn:microsoft.com/office/officeart/2005/8/layout/process4"/>
    <dgm:cxn modelId="{EF9501D9-9388-404D-AB66-300AA48A0830}" type="presParOf" srcId="{BE226595-BDD5-4A89-9E52-91E0982E75EE}" destId="{584F341E-D44E-406D-AD7D-E65E27EC4838}" srcOrd="1" destOrd="0" presId="urn:microsoft.com/office/officeart/2005/8/layout/process4"/>
    <dgm:cxn modelId="{FF37508B-65C4-4322-8156-B682CC93127C}" type="presParOf" srcId="{BE226595-BDD5-4A89-9E52-91E0982E75EE}" destId="{50670C99-2611-40F6-8A68-7C1EFD92F31D}" srcOrd="2" destOrd="0" presId="urn:microsoft.com/office/officeart/2005/8/layout/process4"/>
    <dgm:cxn modelId="{3FD5E2DA-ACB8-42D4-9BDB-F09D5A63F6F5}" type="presParOf" srcId="{50670C99-2611-40F6-8A68-7C1EFD92F31D}" destId="{92CCB063-EC91-44E7-A15E-FF8A4C4DDC86}" srcOrd="0" destOrd="0" presId="urn:microsoft.com/office/officeart/2005/8/layout/process4"/>
    <dgm:cxn modelId="{235350AA-0362-4286-853E-B152BA262A9C}" type="presParOf" srcId="{BE226595-BDD5-4A89-9E52-91E0982E75EE}" destId="{297CA12C-60B8-4C21-BCB1-54AD05DCE368}" srcOrd="3" destOrd="0" presId="urn:microsoft.com/office/officeart/2005/8/layout/process4"/>
    <dgm:cxn modelId="{BEA0915C-52AF-4838-894B-40040E868787}" type="presParOf" srcId="{BE226595-BDD5-4A89-9E52-91E0982E75EE}" destId="{21BDCA20-281C-467D-B92C-5113DB390AA1}" srcOrd="4" destOrd="0" presId="urn:microsoft.com/office/officeart/2005/8/layout/process4"/>
    <dgm:cxn modelId="{6CE827A6-D680-4993-BF4D-4DDD842846D0}" type="presParOf" srcId="{21BDCA20-281C-467D-B92C-5113DB390AA1}" destId="{8EC21FBD-A0F6-4ED3-A6EE-0A269359EB7D}" srcOrd="0" destOrd="0" presId="urn:microsoft.com/office/officeart/2005/8/layout/process4"/>
    <dgm:cxn modelId="{45AF916A-A4B5-4389-9A2B-1AA8E382C822}" type="presParOf" srcId="{BE226595-BDD5-4A89-9E52-91E0982E75EE}" destId="{5097D5B9-3430-4A07-9E40-D9E94BDEE240}" srcOrd="5" destOrd="0" presId="urn:microsoft.com/office/officeart/2005/8/layout/process4"/>
    <dgm:cxn modelId="{AE2E48C2-A87F-407D-BB03-B132F7240309}" type="presParOf" srcId="{BE226595-BDD5-4A89-9E52-91E0982E75EE}" destId="{2A495611-773A-4F51-9364-B1681ECA25FA}" srcOrd="6" destOrd="0" presId="urn:microsoft.com/office/officeart/2005/8/layout/process4"/>
    <dgm:cxn modelId="{75CAC8E4-A2EE-4AC0-949E-57FAF66958AC}" type="presParOf" srcId="{2A495611-773A-4F51-9364-B1681ECA25FA}" destId="{684C944B-3E90-4D4E-8425-19E06C996C1F}" srcOrd="0" destOrd="0" presId="urn:microsoft.com/office/officeart/2005/8/layout/process4"/>
    <dgm:cxn modelId="{8D09516A-C0D1-497E-8308-663542674889}" type="presParOf" srcId="{BE226595-BDD5-4A89-9E52-91E0982E75EE}" destId="{A7E43AD8-17D8-4C03-A826-782735C63681}" srcOrd="7" destOrd="0" presId="urn:microsoft.com/office/officeart/2005/8/layout/process4"/>
    <dgm:cxn modelId="{17F61393-1C26-45E1-9F42-F64E266BC606}" type="presParOf" srcId="{BE226595-BDD5-4A89-9E52-91E0982E75EE}" destId="{3F5146D1-6322-414E-8A5B-CD1D8B627F80}" srcOrd="8" destOrd="0" presId="urn:microsoft.com/office/officeart/2005/8/layout/process4"/>
    <dgm:cxn modelId="{950F0376-FEF9-4786-A3A2-6394631A1291}" type="presParOf" srcId="{3F5146D1-6322-414E-8A5B-CD1D8B627F80}" destId="{C24F73F5-020C-4D9E-A3C5-4C2BA88EFC25}" srcOrd="0" destOrd="0" presId="urn:microsoft.com/office/officeart/2005/8/layout/process4"/>
    <dgm:cxn modelId="{1D53230C-F1D9-4BE3-9BB8-A806B812DF38}" type="presParOf" srcId="{BE226595-BDD5-4A89-9E52-91E0982E75EE}" destId="{A9FAE2C3-0D20-4E3C-AC7D-04F296E91870}" srcOrd="9" destOrd="0" presId="urn:microsoft.com/office/officeart/2005/8/layout/process4"/>
    <dgm:cxn modelId="{BDDC9F39-48F0-48CE-A3B2-82DAD682B62F}" type="presParOf" srcId="{BE226595-BDD5-4A89-9E52-91E0982E75EE}" destId="{A8D08FC3-53F6-4B81-B5E6-85162866632A}" srcOrd="10" destOrd="0" presId="urn:microsoft.com/office/officeart/2005/8/layout/process4"/>
    <dgm:cxn modelId="{1B5FE9C9-1DDC-4F2C-87EC-36CC3C406485}" type="presParOf" srcId="{A8D08FC3-53F6-4B81-B5E6-85162866632A}" destId="{CE847B37-6D19-43E3-9659-EF7C62624C23}" srcOrd="0" destOrd="0" presId="urn:microsoft.com/office/officeart/2005/8/layout/process4"/>
    <dgm:cxn modelId="{97D2ED8B-BE31-4289-99E7-3C9C0181CFC3}" type="presParOf" srcId="{BE226595-BDD5-4A89-9E52-91E0982E75EE}" destId="{1C05CC98-07E3-4270-9A50-5ECF1344C4FF}" srcOrd="11" destOrd="0" presId="urn:microsoft.com/office/officeart/2005/8/layout/process4"/>
    <dgm:cxn modelId="{A06AC634-6CED-4E39-BF43-B78484017C8B}" type="presParOf" srcId="{BE226595-BDD5-4A89-9E52-91E0982E75EE}" destId="{6D22C6EC-C3D1-413B-BDAD-C210E11642B7}" srcOrd="12" destOrd="0" presId="urn:microsoft.com/office/officeart/2005/8/layout/process4"/>
    <dgm:cxn modelId="{80172B5D-25C1-45AD-88F2-E2024F68EC18}" type="presParOf" srcId="{6D22C6EC-C3D1-413B-BDAD-C210E11642B7}" destId="{A19471C5-63D2-42A3-BF3A-7D30636113F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EE6A4-CEC1-4D17-B16E-A6AB76F82B57}">
      <dsp:nvSpPr>
        <dsp:cNvPr id="0" name=""/>
        <dsp:cNvSpPr/>
      </dsp:nvSpPr>
      <dsp:spPr>
        <a:xfrm>
          <a:off x="0" y="4528844"/>
          <a:ext cx="8606729" cy="495589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ZA" sz="1800" b="1" kern="1200" dirty="0" smtClean="0">
              <a:latin typeface="Futura Md BT" panose="020B0602020204020303" pitchFamily="34" charset="0"/>
            </a:rPr>
            <a:t>7: Gazette class configuration	</a:t>
          </a:r>
          <a:endParaRPr lang="en-ZA" sz="1800" b="1" kern="1200" dirty="0">
            <a:latin typeface="Futura Md BT" panose="020B0602020204020303" pitchFamily="34" charset="0"/>
          </a:endParaRPr>
        </a:p>
      </dsp:txBody>
      <dsp:txXfrm>
        <a:off x="0" y="4528844"/>
        <a:ext cx="8606729" cy="495589"/>
      </dsp:txXfrm>
    </dsp:sp>
    <dsp:sp modelId="{92CCB063-EC91-44E7-A15E-FF8A4C4DDC86}">
      <dsp:nvSpPr>
        <dsp:cNvPr id="0" name=""/>
        <dsp:cNvSpPr/>
      </dsp:nvSpPr>
      <dsp:spPr>
        <a:xfrm rot="10800000">
          <a:off x="0" y="3774062"/>
          <a:ext cx="8606729" cy="762215"/>
        </a:xfrm>
        <a:prstGeom prst="upArrowCallou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ZA" sz="1800" b="1" kern="1200" dirty="0" smtClean="0">
              <a:latin typeface="Futura Md BT" panose="020B0602020204020303" pitchFamily="34" charset="0"/>
            </a:rPr>
            <a:t>6: Resource Quality Objectives (EcoSpecs &amp; water quality (user))</a:t>
          </a:r>
          <a:endParaRPr lang="en-ZA" sz="1800" b="1" kern="1200" dirty="0">
            <a:latin typeface="Futura Md BT" panose="020B0602020204020303" pitchFamily="34" charset="0"/>
          </a:endParaRPr>
        </a:p>
      </dsp:txBody>
      <dsp:txXfrm rot="10800000">
        <a:off x="0" y="3774062"/>
        <a:ext cx="8606729" cy="495264"/>
      </dsp:txXfrm>
    </dsp:sp>
    <dsp:sp modelId="{8EC21FBD-A0F6-4ED3-A6EE-0A269359EB7D}">
      <dsp:nvSpPr>
        <dsp:cNvPr id="0" name=""/>
        <dsp:cNvSpPr/>
      </dsp:nvSpPr>
      <dsp:spPr>
        <a:xfrm rot="10800000">
          <a:off x="0" y="3019280"/>
          <a:ext cx="8606729" cy="762215"/>
        </a:xfrm>
        <a:prstGeom prst="upArrowCallou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ZA" sz="1800" b="1" kern="1200" dirty="0" smtClean="0">
              <a:latin typeface="Futura Md BT" panose="020B0602020204020303" pitchFamily="34" charset="0"/>
            </a:rPr>
            <a:t>5</a:t>
          </a:r>
          <a:r>
            <a:rPr lang="en-ZA" sz="1800" b="1" kern="1200" smtClean="0">
              <a:latin typeface="Futura Md BT" panose="020B0602020204020303" pitchFamily="34" charset="0"/>
            </a:rPr>
            <a:t>: Draft Management Classes</a:t>
          </a:r>
          <a:endParaRPr lang="en-ZA" sz="1800" b="1" kern="1200" dirty="0">
            <a:latin typeface="Futura Md BT" panose="020B0602020204020303" pitchFamily="34" charset="0"/>
          </a:endParaRPr>
        </a:p>
      </dsp:txBody>
      <dsp:txXfrm rot="10800000">
        <a:off x="0" y="3019280"/>
        <a:ext cx="8606729" cy="495264"/>
      </dsp:txXfrm>
    </dsp:sp>
    <dsp:sp modelId="{684C944B-3E90-4D4E-8425-19E06C996C1F}">
      <dsp:nvSpPr>
        <dsp:cNvPr id="0" name=""/>
        <dsp:cNvSpPr/>
      </dsp:nvSpPr>
      <dsp:spPr>
        <a:xfrm rot="10800000">
          <a:off x="0" y="2264498"/>
          <a:ext cx="8606729" cy="762215"/>
        </a:xfrm>
        <a:prstGeom prst="upArrowCallou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ZA" sz="1800" b="1" kern="1200" dirty="0" smtClean="0">
              <a:latin typeface="Futura Md BT" panose="020B0602020204020303" pitchFamily="34" charset="0"/>
            </a:rPr>
            <a:t>4: Identification and evaluation of scenarios within IWRM</a:t>
          </a:r>
          <a:endParaRPr lang="en-ZA" sz="1800" b="1" kern="1200" dirty="0">
            <a:latin typeface="Futura Md BT" panose="020B0602020204020303" pitchFamily="34" charset="0"/>
          </a:endParaRPr>
        </a:p>
      </dsp:txBody>
      <dsp:txXfrm rot="10800000">
        <a:off x="0" y="2264498"/>
        <a:ext cx="8606729" cy="495264"/>
      </dsp:txXfrm>
    </dsp:sp>
    <dsp:sp modelId="{C24F73F5-020C-4D9E-A3C5-4C2BA88EFC25}">
      <dsp:nvSpPr>
        <dsp:cNvPr id="0" name=""/>
        <dsp:cNvSpPr/>
      </dsp:nvSpPr>
      <dsp:spPr>
        <a:xfrm rot="10800000">
          <a:off x="0" y="1509716"/>
          <a:ext cx="8606729" cy="762215"/>
        </a:xfrm>
        <a:prstGeom prst="upArrowCallou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ZA" sz="1800" b="1" kern="1200" dirty="0" smtClean="0">
              <a:latin typeface="Futura Md BT" panose="020B0602020204020303" pitchFamily="34" charset="0"/>
            </a:rPr>
            <a:t>3: Quantify EWRs and changes in Ecosystem Services</a:t>
          </a:r>
          <a:endParaRPr lang="en-ZA" sz="1800" b="1" kern="1200" dirty="0">
            <a:latin typeface="Futura Md BT" panose="020B0602020204020303" pitchFamily="34" charset="0"/>
          </a:endParaRPr>
        </a:p>
      </dsp:txBody>
      <dsp:txXfrm rot="10800000">
        <a:off x="0" y="1509716"/>
        <a:ext cx="8606729" cy="495264"/>
      </dsp:txXfrm>
    </dsp:sp>
    <dsp:sp modelId="{CE847B37-6D19-43E3-9659-EF7C62624C23}">
      <dsp:nvSpPr>
        <dsp:cNvPr id="0" name=""/>
        <dsp:cNvSpPr/>
      </dsp:nvSpPr>
      <dsp:spPr>
        <a:xfrm rot="10800000">
          <a:off x="0" y="754934"/>
          <a:ext cx="8606729" cy="762215"/>
        </a:xfrm>
        <a:prstGeom prst="upArrowCallou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ZA" sz="1800" b="1" kern="1200" dirty="0" smtClean="0">
              <a:latin typeface="Futura Md BT" panose="020B0602020204020303" pitchFamily="34" charset="0"/>
            </a:rPr>
            <a:t>2: Initiation of stakeholder process and catchment visioning</a:t>
          </a:r>
          <a:endParaRPr lang="en-ZA" sz="1800" b="1" kern="1200" dirty="0">
            <a:latin typeface="Futura Md BT" panose="020B0602020204020303" pitchFamily="34" charset="0"/>
          </a:endParaRPr>
        </a:p>
      </dsp:txBody>
      <dsp:txXfrm rot="10800000">
        <a:off x="0" y="754934"/>
        <a:ext cx="8606729" cy="495264"/>
      </dsp:txXfrm>
    </dsp:sp>
    <dsp:sp modelId="{A19471C5-63D2-42A3-BF3A-7D30636113F1}">
      <dsp:nvSpPr>
        <dsp:cNvPr id="0" name=""/>
        <dsp:cNvSpPr/>
      </dsp:nvSpPr>
      <dsp:spPr>
        <a:xfrm rot="10800000">
          <a:off x="0" y="152"/>
          <a:ext cx="8606729" cy="762215"/>
        </a:xfrm>
        <a:prstGeom prst="upArrowCallou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ZA" sz="1800" b="1" kern="1200" dirty="0" smtClean="0">
              <a:latin typeface="Futura Md BT" panose="020B0602020204020303" pitchFamily="34" charset="0"/>
            </a:rPr>
            <a:t>1: Delineate units of analysis and describe the status quo</a:t>
          </a:r>
          <a:endParaRPr lang="en-ZA" sz="1800" b="1" kern="1200" dirty="0">
            <a:latin typeface="Futura Md BT" panose="020B0602020204020303" pitchFamily="34" charset="0"/>
          </a:endParaRPr>
        </a:p>
      </dsp:txBody>
      <dsp:txXfrm rot="10800000">
        <a:off x="0" y="152"/>
        <a:ext cx="8606729" cy="495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52472" y="0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F9BD9-4F99-411D-B4DD-81A19938A546}" type="datetimeFigureOut">
              <a:rPr lang="en-ZA" smtClean="0"/>
              <a:pPr/>
              <a:t>2014/03/05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91293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52472" y="6491293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0E8E9-62DC-42B5-A500-FD402CE12377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952769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24244" cy="34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52472" y="0"/>
            <a:ext cx="4324244" cy="34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5CAB3CB-B4D9-4C55-9067-72DBAF743801}" type="datetimeFigureOut">
              <a:rPr lang="en-US" altLang="en-US"/>
              <a:pPr/>
              <a:t>3/5/2014</a:t>
            </a:fld>
            <a:endParaRPr lang="en-US" alt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1363" y="512763"/>
            <a:ext cx="3416300" cy="2562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7903" y="3246239"/>
            <a:ext cx="7983220" cy="307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91293"/>
            <a:ext cx="4324244" cy="34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52472" y="6491293"/>
            <a:ext cx="4324244" cy="34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5F20A31-D0AE-4937-9865-DAC31C97538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16407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4944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4867E-6C0B-45D1-A7A5-784753A2F51D}" type="slidenum">
              <a:rPr lang="en-ZA" smtClean="0"/>
              <a:pPr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353740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f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9A3D4B-58DF-45C4-AAA3-9AED124B91FF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03145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BBF6E43B-1595-40EE-98D9-9D219E80177B}" type="datetimeFigureOut">
              <a:rPr lang="en-US" altLang="en-US"/>
              <a:pPr/>
              <a:t>3/5/2014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285941D3-CA37-42AF-A137-68965770B96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6373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04FC9717-0E97-43DE-9DC1-86B2FB71374C}" type="datetimeFigureOut">
              <a:rPr lang="en-US" altLang="en-US"/>
              <a:pPr/>
              <a:t>3/5/2014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FCE0B8A7-0DA6-494E-AC50-9AAB2D07CB1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70715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9A9F0D72-5402-430A-BDF6-76375D3EED57}" type="datetimeFigureOut">
              <a:rPr lang="en-US" altLang="en-US"/>
              <a:pPr/>
              <a:t>3/5/2014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72509F15-D07D-4AD0-97DD-6A593A903F1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07023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D849ABAC-2D90-41F6-B216-269B77B5E918}" type="datetimeFigureOut">
              <a:rPr lang="en-US" altLang="en-US"/>
              <a:pPr/>
              <a:t>3/5/2014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199C816C-FE41-4DE7-B7FF-E6F9195E4A0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23480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28EB6A41-5C2A-49A0-A7E1-0782692DE46D}" type="datetimeFigureOut">
              <a:rPr lang="en-US" altLang="en-US"/>
              <a:pPr/>
              <a:t>3/5/2014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3DE2512C-E519-411C-B9F6-82F9AD5FA69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76645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F95FB3A3-7694-4CA4-AA58-BA5B0AD1FAE5}" type="datetimeFigureOut">
              <a:rPr lang="en-US" altLang="en-US"/>
              <a:pPr/>
              <a:t>3/5/2014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989614A2-ED4C-4B6E-B265-985182E6C97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04619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DE1C539B-B35F-47A2-8494-8683E050EEB9}" type="datetimeFigureOut">
              <a:rPr lang="en-US" altLang="en-US"/>
              <a:pPr/>
              <a:t>3/5/2014</a:t>
            </a:fld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A4A986C2-C1C8-43F2-8BC1-27D2CCDB7A0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21467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EA8B0ED9-EA1F-4F62-AFF1-41637A49E3E8}" type="datetimeFigureOut">
              <a:rPr lang="en-US" altLang="en-US"/>
              <a:pPr/>
              <a:t>3/5/2014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B35B1BC8-68C7-450A-8DA4-A6A3FDC3204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45342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4DF6F9B6-A959-4D5F-BF87-6E42AEBE044D}" type="datetimeFigureOut">
              <a:rPr lang="en-US" altLang="en-US"/>
              <a:pPr/>
              <a:t>3/5/2014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BB1AFAD4-B17E-4D98-AFD2-C6576904CF9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8061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9BE78EE4-FD97-4B18-8918-DCBCABD16198}" type="datetimeFigureOut">
              <a:rPr lang="en-US" altLang="en-US"/>
              <a:pPr/>
              <a:t>3/5/2014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86CA679A-47D0-4D45-9D88-BE1A8A8A584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4991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71E28F08-CFC3-413A-8ED4-52E1EBE514DE}" type="datetimeFigureOut">
              <a:rPr lang="en-US" altLang="en-US"/>
              <a:pPr/>
              <a:t>3/5/2014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D5452F99-34F2-42D9-AB3A-9C0AC8CFEAB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13171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Slide Content Backround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 descr="Slide Opening 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Box 6"/>
          <p:cNvSpPr txBox="1">
            <a:spLocks noChangeArrowheads="1"/>
          </p:cNvSpPr>
          <p:nvPr/>
        </p:nvSpPr>
        <p:spPr bwMode="auto">
          <a:xfrm>
            <a:off x="1827213" y="2251075"/>
            <a:ext cx="50895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Economic Application for Scenarios in the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Futura Md BT" panose="020B0602020204020303" pitchFamily="34" charset="0"/>
              </a:rPr>
              <a:t>Inkomati</a:t>
            </a:r>
            <a:r>
              <a:rPr lang="en-US" altLang="en-US" sz="3200" b="1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 Catchment</a:t>
            </a:r>
            <a:endParaRPr lang="en-US" altLang="en-US" sz="3200" dirty="0">
              <a:solidFill>
                <a:schemeClr val="bg1"/>
              </a:solidFill>
              <a:latin typeface="Futura Md BT" panose="020B0602020204020303" pitchFamily="34" charset="0"/>
            </a:endParaRPr>
          </a:p>
          <a:p>
            <a:pPr eaLnBrk="1" hangingPunct="1"/>
            <a:endParaRPr lang="en-US" altLang="en-US" sz="3200" dirty="0">
              <a:solidFill>
                <a:schemeClr val="bg1"/>
              </a:solidFill>
              <a:latin typeface="Futura Md BT" panose="020B0602020204020303" pitchFamily="34" charset="0"/>
            </a:endParaRPr>
          </a:p>
          <a:p>
            <a:pPr eaLnBrk="1" hangingPunct="1"/>
            <a:r>
              <a:rPr lang="en-US" altLang="en-US" sz="3200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26 February2014</a:t>
            </a:r>
            <a:endParaRPr lang="en-US" altLang="en-US" sz="3200" dirty="0">
              <a:solidFill>
                <a:schemeClr val="bg1"/>
              </a:solidFill>
              <a:latin typeface="Futura Md BT" panose="020B06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3801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5780E9E-1093-4C6A-A964-AEC02C93D368}" type="slidenum">
              <a:rPr lang="en-US" sz="1800" smtClean="0">
                <a:latin typeface="Calibri" panose="020F0502020204030204" pitchFamily="34" charset="0"/>
              </a:rPr>
              <a:pPr/>
              <a:t>2</a:t>
            </a:fld>
            <a:endParaRPr lang="en-US" sz="1800" smtClean="0">
              <a:latin typeface="Calibri" panose="020F0502020204030204" pitchFamily="34" charset="0"/>
            </a:endParaRPr>
          </a:p>
        </p:txBody>
      </p:sp>
      <p:sp>
        <p:nvSpPr>
          <p:cNvPr id="16387" name="Title 1"/>
          <p:cNvSpPr txBox="1">
            <a:spLocks/>
          </p:cNvSpPr>
          <p:nvPr/>
        </p:nvSpPr>
        <p:spPr bwMode="auto">
          <a:xfrm>
            <a:off x="285750" y="0"/>
            <a:ext cx="85725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ZA" sz="2800" b="1" dirty="0" err="1" smtClean="0">
                <a:solidFill>
                  <a:schemeClr val="bg1"/>
                </a:solidFill>
                <a:latin typeface="Futura Md BT"/>
              </a:rPr>
              <a:t>Inkomati</a:t>
            </a:r>
            <a:r>
              <a:rPr lang="en-ZA" sz="3200" b="1" dirty="0" smtClean="0">
                <a:solidFill>
                  <a:schemeClr val="bg1"/>
                </a:solidFill>
                <a:latin typeface="Futura Md BT"/>
              </a:rPr>
              <a:t> NWRCS </a:t>
            </a:r>
            <a:r>
              <a:rPr lang="en-ZA" sz="3200" b="1" dirty="0">
                <a:solidFill>
                  <a:schemeClr val="bg1"/>
                </a:solidFill>
                <a:latin typeface="Futura Md BT"/>
              </a:rPr>
              <a:t>steps</a:t>
            </a:r>
          </a:p>
        </p:txBody>
      </p:sp>
      <p:sp>
        <p:nvSpPr>
          <p:cNvPr id="7" name="6-Point Star 6"/>
          <p:cNvSpPr/>
          <p:nvPr/>
        </p:nvSpPr>
        <p:spPr>
          <a:xfrm>
            <a:off x="485775" y="3098800"/>
            <a:ext cx="522288" cy="465138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8" name="6-Point Star 7"/>
          <p:cNvSpPr/>
          <p:nvPr/>
        </p:nvSpPr>
        <p:spPr>
          <a:xfrm>
            <a:off x="485775" y="3875088"/>
            <a:ext cx="522288" cy="465137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85750" y="5875338"/>
            <a:ext cx="8572500" cy="6334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Z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Economics</a:t>
            </a:r>
            <a:r>
              <a:rPr lang="en-Z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: Where does it fit in?</a:t>
            </a:r>
            <a:endParaRPr lang="en-GB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Md BT" panose="020B0602020204020303" pitchFamily="34" charset="0"/>
            </a:endParaRPr>
          </a:p>
        </p:txBody>
      </p:sp>
      <p:sp>
        <p:nvSpPr>
          <p:cNvPr id="10" name="6-Point Star 9"/>
          <p:cNvSpPr/>
          <p:nvPr/>
        </p:nvSpPr>
        <p:spPr>
          <a:xfrm>
            <a:off x="485775" y="5965825"/>
            <a:ext cx="522288" cy="463550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2" name="6-Point Star 11"/>
          <p:cNvSpPr/>
          <p:nvPr/>
        </p:nvSpPr>
        <p:spPr>
          <a:xfrm>
            <a:off x="476250" y="820738"/>
            <a:ext cx="522288" cy="463550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graphicFrame>
        <p:nvGraphicFramePr>
          <p:cNvPr id="11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8896868"/>
              </p:ext>
            </p:extLst>
          </p:nvPr>
        </p:nvGraphicFramePr>
        <p:xfrm>
          <a:off x="285750" y="819150"/>
          <a:ext cx="8606730" cy="5024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6-Point Star 12"/>
          <p:cNvSpPr/>
          <p:nvPr/>
        </p:nvSpPr>
        <p:spPr>
          <a:xfrm>
            <a:off x="476250" y="2328779"/>
            <a:ext cx="522288" cy="465138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14" name="6-Point Star 13"/>
          <p:cNvSpPr/>
          <p:nvPr/>
        </p:nvSpPr>
        <p:spPr>
          <a:xfrm>
            <a:off x="476250" y="820738"/>
            <a:ext cx="522288" cy="463550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15" name="6-Point Star 14"/>
          <p:cNvSpPr/>
          <p:nvPr/>
        </p:nvSpPr>
        <p:spPr>
          <a:xfrm>
            <a:off x="476250" y="3134322"/>
            <a:ext cx="522288" cy="465138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0366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569"/>
            <a:ext cx="8229600" cy="1143000"/>
          </a:xfrm>
        </p:spPr>
        <p:txBody>
          <a:bodyPr/>
          <a:lstStyle/>
          <a:p>
            <a:r>
              <a:rPr lang="en-ZA" sz="3200" b="1" dirty="0" smtClean="0">
                <a:solidFill>
                  <a:schemeClr val="bg1"/>
                </a:solidFill>
                <a:latin typeface="Futura Md BT" panose="020B0602020204020303"/>
              </a:rPr>
              <a:t>Socio-Economic Approach</a:t>
            </a:r>
            <a:endParaRPr lang="en-ZA" sz="3200" b="1" dirty="0">
              <a:solidFill>
                <a:schemeClr val="bg1"/>
              </a:solidFill>
              <a:latin typeface="Futura Md BT" panose="020B060202020402030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8756"/>
            <a:ext cx="8229600" cy="4525963"/>
          </a:xfrm>
        </p:spPr>
        <p:txBody>
          <a:bodyPr/>
          <a:lstStyle/>
          <a:p>
            <a:pPr algn="just"/>
            <a:r>
              <a:rPr lang="en-ZA" sz="2800" dirty="0" smtClean="0">
                <a:latin typeface="Futura Md BT" panose="020B0602020204020303"/>
              </a:rPr>
              <a:t>It is important to keep in mind that the classification process is an integrated process.</a:t>
            </a:r>
          </a:p>
          <a:p>
            <a:pPr algn="just"/>
            <a:r>
              <a:rPr lang="en-ZA" sz="2800" dirty="0" smtClean="0">
                <a:latin typeface="Futura Md BT" panose="020B0602020204020303"/>
              </a:rPr>
              <a:t>The contribution of the socio-economic sector is divided into two groups</a:t>
            </a:r>
          </a:p>
          <a:p>
            <a:pPr lvl="1" algn="just"/>
            <a:r>
              <a:rPr lang="en-ZA" dirty="0" smtClean="0">
                <a:latin typeface="Futura Md BT" panose="020B0602020204020303"/>
              </a:rPr>
              <a:t>The Ecosystem Services which deals with the value of the water left in the river.</a:t>
            </a:r>
          </a:p>
          <a:p>
            <a:pPr lvl="1" algn="just"/>
            <a:r>
              <a:rPr lang="en-ZA" dirty="0" smtClean="0">
                <a:latin typeface="Futura Md BT" panose="020B0602020204020303"/>
              </a:rPr>
              <a:t>The Economic Activities which deals with the value of  the water removed from the river.</a:t>
            </a:r>
            <a:endParaRPr lang="en-ZA" dirty="0">
              <a:latin typeface="Futura Md BT" panose="020B060202020402030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6435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2E66E45-5917-4379-B543-CE7BE9BC57B8}" type="slidenum">
              <a:rPr lang="en-US" sz="1800" smtClean="0">
                <a:latin typeface="Calibri" panose="020F0502020204030204" pitchFamily="34" charset="0"/>
              </a:rPr>
              <a:pPr/>
              <a:t>4</a:t>
            </a:fld>
            <a:endParaRPr lang="en-US" sz="1800" smtClean="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84175" y="70218"/>
            <a:ext cx="8572500" cy="685801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chemeClr val="bg1"/>
                </a:solidFill>
                <a:latin typeface="Futura Md BT" panose="020B0602020204020303"/>
                <a:ea typeface="+mn-ea"/>
                <a:cs typeface="+mn-cs"/>
              </a:rPr>
              <a:t>Modeling of Primary Sector in WIM-model</a:t>
            </a:r>
          </a:p>
        </p:txBody>
      </p:sp>
      <p:pic>
        <p:nvPicPr>
          <p:cNvPr id="2662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750"/>
            <a:ext cx="807402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" y="1141413"/>
            <a:ext cx="8255000" cy="462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64478" y="1362807"/>
            <a:ext cx="1995083" cy="120032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sz="1800" b="1" dirty="0">
                <a:solidFill>
                  <a:schemeClr val="bg1"/>
                </a:solidFill>
              </a:rPr>
              <a:t>Inputs: </a:t>
            </a:r>
          </a:p>
          <a:p>
            <a:pPr algn="ctr">
              <a:defRPr/>
            </a:pPr>
            <a:r>
              <a:rPr lang="en-ZA" sz="1800" b="1" dirty="0">
                <a:solidFill>
                  <a:schemeClr val="bg1"/>
                </a:solidFill>
              </a:rPr>
              <a:t>Example - Irrigation Agriculture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8739" y="3362269"/>
            <a:ext cx="1801659" cy="92333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sz="1800" b="1" dirty="0">
                <a:solidFill>
                  <a:schemeClr val="bg1"/>
                </a:solidFill>
              </a:rPr>
              <a:t>Economic</a:t>
            </a:r>
          </a:p>
          <a:p>
            <a:pPr algn="ctr">
              <a:defRPr/>
            </a:pPr>
            <a:r>
              <a:rPr lang="en-ZA" sz="1800" b="1" dirty="0">
                <a:solidFill>
                  <a:schemeClr val="bg1"/>
                </a:solidFill>
              </a:rPr>
              <a:t>Water </a:t>
            </a:r>
          </a:p>
          <a:p>
            <a:pPr algn="ctr">
              <a:defRPr/>
            </a:pPr>
            <a:r>
              <a:rPr lang="en-ZA" sz="1800" b="1" dirty="0">
                <a:solidFill>
                  <a:schemeClr val="bg1"/>
                </a:solidFill>
              </a:rPr>
              <a:t>Modelling</a:t>
            </a:r>
          </a:p>
        </p:txBody>
      </p:sp>
      <p:sp>
        <p:nvSpPr>
          <p:cNvPr id="5" name="Down Arrow 4"/>
          <p:cNvSpPr/>
          <p:nvPr/>
        </p:nvSpPr>
        <p:spPr>
          <a:xfrm>
            <a:off x="2157413" y="2563813"/>
            <a:ext cx="371475" cy="798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f-ZA"/>
          </a:p>
        </p:txBody>
      </p:sp>
      <p:sp>
        <p:nvSpPr>
          <p:cNvPr id="11" name="TextBox 10"/>
          <p:cNvSpPr txBox="1"/>
          <p:nvPr/>
        </p:nvSpPr>
        <p:spPr>
          <a:xfrm>
            <a:off x="1264478" y="5519057"/>
            <a:ext cx="1905000" cy="36933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800" b="1" kern="0" dirty="0">
                <a:latin typeface="Calibri"/>
                <a:ea typeface="+mn-ea"/>
              </a:rPr>
              <a:t>Output: Results</a:t>
            </a:r>
          </a:p>
        </p:txBody>
      </p:sp>
      <p:sp>
        <p:nvSpPr>
          <p:cNvPr id="6" name="Down Arrow 5"/>
          <p:cNvSpPr/>
          <p:nvPr/>
        </p:nvSpPr>
        <p:spPr>
          <a:xfrm>
            <a:off x="2157413" y="4286250"/>
            <a:ext cx="371475" cy="1233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f-ZA"/>
          </a:p>
        </p:txBody>
      </p:sp>
      <p:sp>
        <p:nvSpPr>
          <p:cNvPr id="15" name="TextBox 14"/>
          <p:cNvSpPr txBox="1"/>
          <p:nvPr/>
        </p:nvSpPr>
        <p:spPr>
          <a:xfrm>
            <a:off x="3673475" y="1141413"/>
            <a:ext cx="4800600" cy="922337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ZA" sz="1800" b="1" kern="0" dirty="0">
                <a:solidFill>
                  <a:prstClr val="black"/>
                </a:solidFill>
                <a:latin typeface="Calibri"/>
                <a:ea typeface="+mn-ea"/>
              </a:rPr>
              <a:t>Main Drivers: (Water Volume; Hectares)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ZA" sz="1800" b="1" kern="0" dirty="0">
                <a:solidFill>
                  <a:prstClr val="black"/>
                </a:solidFill>
                <a:latin typeface="Calibri"/>
                <a:ea typeface="+mn-ea"/>
              </a:rPr>
              <a:t>Specific Crop Production Budgets (Income and Costs)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73475" y="2387600"/>
            <a:ext cx="4800600" cy="1477963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800" b="1" kern="0" dirty="0">
                <a:solidFill>
                  <a:prstClr val="black"/>
                </a:solidFill>
                <a:latin typeface="Calibri"/>
                <a:ea typeface="+mn-ea"/>
              </a:rPr>
              <a:t>Income distributed to economic sectors taken up in the economy</a:t>
            </a:r>
            <a:r>
              <a:rPr lang="en-ZA" sz="1800" kern="0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en-ZA" sz="1800" b="1" i="1" kern="0" dirty="0">
                <a:solidFill>
                  <a:prstClr val="black"/>
                </a:solidFill>
                <a:latin typeface="Calibri"/>
                <a:ea typeface="+mn-ea"/>
              </a:rPr>
              <a:t>(Agriculture, Mining, Manufacturing, Electricity, Water, Construction, Trade and Accommodation, Transport and Communication, Financial and Business Services</a:t>
            </a:r>
            <a:r>
              <a:rPr lang="en-ZA" sz="1800" kern="0" dirty="0">
                <a:solidFill>
                  <a:prstClr val="black"/>
                </a:solidFill>
                <a:latin typeface="Calibri"/>
                <a:ea typeface="+mn-ea"/>
              </a:rPr>
              <a:t>)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73475" y="4092575"/>
            <a:ext cx="4800600" cy="646113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800" b="1" kern="0" dirty="0">
                <a:solidFill>
                  <a:prstClr val="black"/>
                </a:solidFill>
                <a:latin typeface="Calibri"/>
                <a:ea typeface="+mn-ea"/>
              </a:rPr>
              <a:t>Multipliers used from derived from Social Accounting Matrix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73475" y="5103813"/>
            <a:ext cx="4800600" cy="120015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800" b="1" kern="0" dirty="0">
                <a:solidFill>
                  <a:prstClr val="white"/>
                </a:solidFill>
                <a:latin typeface="Calibri"/>
                <a:ea typeface="+mn-ea"/>
              </a:rPr>
              <a:t>Direct, Indirect and Induced impacts: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ZA" sz="1800" b="1" kern="0" dirty="0">
                <a:solidFill>
                  <a:prstClr val="white"/>
                </a:solidFill>
                <a:latin typeface="Calibri"/>
                <a:ea typeface="+mn-ea"/>
              </a:rPr>
              <a:t>GDP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ZA" sz="1800" b="1" kern="0" dirty="0">
                <a:solidFill>
                  <a:prstClr val="white"/>
                </a:solidFill>
                <a:latin typeface="Calibri"/>
                <a:ea typeface="+mn-ea"/>
              </a:rPr>
              <a:t>Employment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ZA" sz="1800" b="1" kern="0" dirty="0">
                <a:solidFill>
                  <a:prstClr val="white"/>
                </a:solidFill>
                <a:latin typeface="Calibri"/>
                <a:ea typeface="+mn-ea"/>
              </a:rPr>
              <a:t>Household Income 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259138" y="1639888"/>
            <a:ext cx="414337" cy="3238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16" idx="1"/>
          </p:cNvCxnSpPr>
          <p:nvPr/>
        </p:nvCxnSpPr>
        <p:spPr>
          <a:xfrm flipV="1">
            <a:off x="3179763" y="3125788"/>
            <a:ext cx="493712" cy="698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7" idx="1"/>
          </p:cNvCxnSpPr>
          <p:nvPr/>
        </p:nvCxnSpPr>
        <p:spPr>
          <a:xfrm>
            <a:off x="3179763" y="3824288"/>
            <a:ext cx="493712" cy="5905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8" idx="1"/>
          </p:cNvCxnSpPr>
          <p:nvPr/>
        </p:nvCxnSpPr>
        <p:spPr>
          <a:xfrm>
            <a:off x="3170238" y="5703888"/>
            <a:ext cx="5032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Callout 3"/>
          <p:cNvSpPr/>
          <p:nvPr/>
        </p:nvSpPr>
        <p:spPr>
          <a:xfrm>
            <a:off x="7181850" y="5126038"/>
            <a:ext cx="1774825" cy="927100"/>
          </a:xfrm>
          <a:prstGeom prst="wedgeEllipseCallout">
            <a:avLst>
              <a:gd name="adj1" fmla="val -79920"/>
              <a:gd name="adj2" fmla="val -19980"/>
            </a:avLst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800" dirty="0"/>
              <a:t>Future outputs</a:t>
            </a:r>
          </a:p>
        </p:txBody>
      </p:sp>
      <p:sp>
        <p:nvSpPr>
          <p:cNvPr id="21" name="Oval Callout 20"/>
          <p:cNvSpPr/>
          <p:nvPr/>
        </p:nvSpPr>
        <p:spPr>
          <a:xfrm>
            <a:off x="7288213" y="427038"/>
            <a:ext cx="1752600" cy="760412"/>
          </a:xfrm>
          <a:prstGeom prst="wedgeEllipseCallout">
            <a:avLst>
              <a:gd name="adj1" fmla="val -90356"/>
              <a:gd name="adj2" fmla="val 51528"/>
            </a:avLst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800" dirty="0"/>
              <a:t>Future inputs</a:t>
            </a:r>
          </a:p>
        </p:txBody>
      </p:sp>
    </p:spTree>
    <p:extLst>
      <p:ext uri="{BB962C8B-B14F-4D97-AF65-F5344CB8AC3E}">
        <p14:creationId xmlns:p14="http://schemas.microsoft.com/office/powerpoint/2010/main" xmlns="" val="14150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8"/>
            <a:ext cx="8229600" cy="967308"/>
          </a:xfrm>
        </p:spPr>
        <p:txBody>
          <a:bodyPr/>
          <a:lstStyle/>
          <a:p>
            <a:r>
              <a:rPr lang="en-ZA" sz="3200" b="1" dirty="0" smtClean="0">
                <a:solidFill>
                  <a:schemeClr val="bg1"/>
                </a:solidFill>
                <a:latin typeface="Futura Md BT" panose="020B0602020204020303"/>
              </a:rPr>
              <a:t>Economics Parameters To Use</a:t>
            </a:r>
            <a:endParaRPr lang="en-ZA" sz="3200" b="1" dirty="0">
              <a:solidFill>
                <a:schemeClr val="bg1"/>
              </a:solidFill>
              <a:latin typeface="Futura Md BT" panose="020B060202020402030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6286"/>
            <a:ext cx="8229600" cy="4884217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ZA" sz="2800" dirty="0" smtClean="0">
                <a:latin typeface="Futura Md BT" panose="020B0602020204020303"/>
              </a:rPr>
              <a:t>Macro-economic indicators to determine the impact in the reduction of water.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 smtClean="0">
                <a:latin typeface="Futura Md BT" panose="020B0602020204020303"/>
              </a:rPr>
              <a:t>Changes in GDP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 smtClean="0">
                <a:latin typeface="Futura Md BT" panose="020B0602020204020303"/>
              </a:rPr>
              <a:t>Changes in Employment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 smtClean="0">
                <a:latin typeface="Futura Md BT" panose="020B0602020204020303"/>
              </a:rPr>
              <a:t>Changes in income distribution</a:t>
            </a:r>
          </a:p>
          <a:p>
            <a:r>
              <a:rPr lang="en-ZA" sz="2800" dirty="0" smtClean="0">
                <a:latin typeface="Futura Md BT" panose="020B0602020204020303"/>
              </a:rPr>
              <a:t>Cost indicators of construction of raising of dam wall, pipeline and canal costs.</a:t>
            </a:r>
            <a:endParaRPr lang="en-ZA" dirty="0">
              <a:latin typeface="Futura Md BT" panose="020B0602020204020303"/>
            </a:endParaRPr>
          </a:p>
          <a:p>
            <a:r>
              <a:rPr lang="en-ZA" sz="2800" dirty="0" smtClean="0">
                <a:latin typeface="Futura Md BT" panose="020B0602020204020303"/>
              </a:rPr>
              <a:t>External costs from economic sectors will also be evaluated if the sector affects the scenario, i.e. Acid Mine Water Drainage </a:t>
            </a:r>
          </a:p>
        </p:txBody>
      </p:sp>
    </p:spTree>
    <p:extLst>
      <p:ext uri="{BB962C8B-B14F-4D97-AF65-F5344CB8AC3E}">
        <p14:creationId xmlns:p14="http://schemas.microsoft.com/office/powerpoint/2010/main" xmlns="" val="268719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9597"/>
            <a:ext cx="8572500" cy="668556"/>
          </a:xfrm>
        </p:spPr>
        <p:txBody>
          <a:bodyPr>
            <a:noAutofit/>
          </a:bodyPr>
          <a:lstStyle/>
          <a:p>
            <a:pPr>
              <a:defRPr/>
            </a:pPr>
            <a:r>
              <a:rPr sz="3600" b="1" dirty="0" smtClean="0">
                <a:solidFill>
                  <a:schemeClr val="bg1"/>
                </a:solidFill>
                <a:latin typeface="Futura Md BT" panose="020B0602020204020303"/>
              </a:rPr>
              <a:t>Economic Indicators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882869"/>
            <a:ext cx="8858250" cy="5817476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ZA" b="1" dirty="0" smtClean="0">
                <a:effectLst/>
              </a:rPr>
              <a:t>Why the specific indicator?</a:t>
            </a:r>
          </a:p>
          <a:p>
            <a:pPr lvl="2">
              <a:buFont typeface="Wingdings" pitchFamily="2" charset="2"/>
              <a:buChar char="Ø"/>
            </a:pPr>
            <a:r>
              <a:rPr lang="en-ZA" sz="2800" dirty="0" smtClean="0">
                <a:solidFill>
                  <a:schemeClr val="tx2"/>
                </a:solidFill>
                <a:effectLst/>
              </a:rPr>
              <a:t>Show Economic Growth</a:t>
            </a:r>
          </a:p>
          <a:p>
            <a:pPr lvl="2">
              <a:buFont typeface="Wingdings" pitchFamily="2" charset="2"/>
              <a:buChar char="Ø"/>
            </a:pPr>
            <a:r>
              <a:rPr lang="en-ZA" sz="2800" dirty="0" smtClean="0">
                <a:solidFill>
                  <a:schemeClr val="tx2"/>
                </a:solidFill>
                <a:effectLst/>
              </a:rPr>
              <a:t>Poverty Alleviation Contributors</a:t>
            </a:r>
          </a:p>
          <a:p>
            <a:pPr marL="914400" lvl="2" indent="0">
              <a:buNone/>
            </a:pPr>
            <a:endParaRPr lang="en-ZA" sz="1400" dirty="0" smtClean="0"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r>
              <a:rPr lang="en-ZA" b="1" dirty="0" smtClean="0">
                <a:effectLst/>
              </a:rPr>
              <a:t> </a:t>
            </a:r>
            <a:r>
              <a:rPr lang="en-ZA" sz="2600" b="1" dirty="0" smtClean="0">
                <a:effectLst/>
              </a:rPr>
              <a:t>Gross Domestic Product (GDP)</a:t>
            </a:r>
          </a:p>
          <a:p>
            <a:pPr marL="0" indent="0">
              <a:buNone/>
            </a:pPr>
            <a:r>
              <a:rPr lang="en-ZA" sz="2600" dirty="0" smtClean="0">
                <a:solidFill>
                  <a:schemeClr val="tx2"/>
                </a:solidFill>
                <a:effectLst/>
              </a:rPr>
              <a:t>The </a:t>
            </a:r>
            <a:r>
              <a:rPr lang="en-ZA" sz="2600" dirty="0">
                <a:solidFill>
                  <a:schemeClr val="tx2"/>
                </a:solidFill>
                <a:effectLst/>
              </a:rPr>
              <a:t>impact on GDP reflects the magnitude of the values added to the </a:t>
            </a:r>
            <a:r>
              <a:rPr lang="en-ZA" sz="2600" dirty="0" smtClean="0">
                <a:solidFill>
                  <a:schemeClr val="tx2"/>
                </a:solidFill>
                <a:effectLst/>
              </a:rPr>
              <a:t>regional and </a:t>
            </a:r>
            <a:r>
              <a:rPr lang="en-ZA" sz="2600" dirty="0">
                <a:solidFill>
                  <a:schemeClr val="tx2"/>
                </a:solidFill>
                <a:effectLst/>
              </a:rPr>
              <a:t>wider economy from activities using the water.  Value added is made up of </a:t>
            </a:r>
            <a:r>
              <a:rPr lang="en-ZA" sz="2600" dirty="0" smtClean="0">
                <a:solidFill>
                  <a:schemeClr val="tx2"/>
                </a:solidFill>
                <a:effectLst/>
              </a:rPr>
              <a:t>three </a:t>
            </a:r>
            <a:r>
              <a:rPr lang="en-ZA" sz="2600" dirty="0">
                <a:solidFill>
                  <a:schemeClr val="tx2"/>
                </a:solidFill>
                <a:effectLst/>
              </a:rPr>
              <a:t>elements, namely:</a:t>
            </a:r>
            <a:endParaRPr lang="af-ZA" sz="2600" dirty="0">
              <a:solidFill>
                <a:schemeClr val="tx2"/>
              </a:solidFill>
              <a:effectLst/>
            </a:endParaRPr>
          </a:p>
          <a:p>
            <a:pPr lvl="1"/>
            <a:r>
              <a:rPr lang="en-ZA" sz="2600" dirty="0">
                <a:solidFill>
                  <a:srgbClr val="FF0000"/>
                </a:solidFill>
              </a:rPr>
              <a:t>Remuneration of </a:t>
            </a:r>
            <a:r>
              <a:rPr lang="en-ZA" sz="2600" dirty="0" smtClean="0">
                <a:solidFill>
                  <a:srgbClr val="FF0000"/>
                </a:solidFill>
              </a:rPr>
              <a:t>employees (payments to households),</a:t>
            </a:r>
            <a:endParaRPr lang="af-ZA" sz="2600" dirty="0">
              <a:solidFill>
                <a:srgbClr val="FF0000"/>
              </a:solidFill>
            </a:endParaRPr>
          </a:p>
          <a:p>
            <a:pPr lvl="1"/>
            <a:r>
              <a:rPr lang="en-ZA" sz="2600" dirty="0">
                <a:solidFill>
                  <a:srgbClr val="FF0000"/>
                </a:solidFill>
              </a:rPr>
              <a:t>Gross operating surplus (which includes profit and depreciation), and </a:t>
            </a:r>
            <a:endParaRPr lang="af-ZA" sz="2600" dirty="0">
              <a:solidFill>
                <a:srgbClr val="FF0000"/>
              </a:solidFill>
            </a:endParaRPr>
          </a:p>
          <a:p>
            <a:pPr lvl="1"/>
            <a:r>
              <a:rPr lang="en-ZA" sz="2600" dirty="0">
                <a:solidFill>
                  <a:srgbClr val="FF0000"/>
                </a:solidFill>
              </a:rPr>
              <a:t>Net indirect taxes.</a:t>
            </a:r>
            <a:endParaRPr lang="af-ZA" sz="2600" dirty="0">
              <a:solidFill>
                <a:srgbClr val="FF0000"/>
              </a:solidFill>
            </a:endParaRPr>
          </a:p>
          <a:p>
            <a:pPr lvl="1"/>
            <a:endParaRPr lang="en-ZA" sz="2000" b="1" dirty="0" smtClean="0">
              <a:effectLst/>
            </a:endParaRPr>
          </a:p>
          <a:p>
            <a:endParaRPr lang="en-ZA" sz="2800" b="1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573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2645"/>
            <a:ext cx="8572560" cy="545329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Futura Md BT" panose="020B0602020204020303"/>
              </a:rPr>
              <a:t>Economic Indicators</a:t>
            </a:r>
            <a:endParaRPr lang="af-ZA" sz="3200" b="1" dirty="0">
              <a:solidFill>
                <a:schemeClr val="bg1"/>
              </a:solidFill>
              <a:latin typeface="Futura Md BT" panose="020B060202020402030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59619"/>
            <a:ext cx="8606760" cy="5596731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smtClean="0"/>
              <a:t>Employment</a:t>
            </a:r>
          </a:p>
          <a:p>
            <a:pPr marL="457200" lvl="1" indent="0" algn="just">
              <a:buNone/>
            </a:pPr>
            <a:r>
              <a:rPr lang="en-ZA" sz="2400" dirty="0">
                <a:effectLst/>
              </a:rPr>
              <a:t>Labour is a key element of the production process.  The study </a:t>
            </a:r>
            <a:r>
              <a:rPr lang="en-ZA" sz="2400" dirty="0" smtClean="0">
                <a:effectLst/>
              </a:rPr>
              <a:t>estimate </a:t>
            </a:r>
            <a:r>
              <a:rPr lang="en-ZA" sz="2400" dirty="0">
                <a:effectLst/>
              </a:rPr>
              <a:t>the number of employment opportunities currently supported by the use of the </a:t>
            </a:r>
            <a:r>
              <a:rPr lang="en-ZA" sz="2400" dirty="0" smtClean="0">
                <a:effectLst/>
              </a:rPr>
              <a:t>water</a:t>
            </a:r>
            <a:r>
              <a:rPr lang="en-ZA" sz="2400" dirty="0">
                <a:effectLst/>
              </a:rPr>
              <a:t>.  These employment opportunities </a:t>
            </a:r>
            <a:r>
              <a:rPr lang="en-ZA" sz="2400" dirty="0" smtClean="0">
                <a:effectLst/>
              </a:rPr>
              <a:t>is </a:t>
            </a:r>
            <a:r>
              <a:rPr lang="en-ZA" sz="2400" dirty="0">
                <a:effectLst/>
              </a:rPr>
              <a:t>broken down into those created directly by </a:t>
            </a:r>
            <a:r>
              <a:rPr lang="en-ZA" sz="2400" dirty="0" smtClean="0">
                <a:effectLst/>
              </a:rPr>
              <a:t>each of the economic sectors sector </a:t>
            </a:r>
            <a:r>
              <a:rPr lang="en-ZA" sz="2400" dirty="0">
                <a:effectLst/>
              </a:rPr>
              <a:t>and those created indirectly and those induced throughout the broader economy</a:t>
            </a:r>
            <a:endParaRPr lang="en-US" sz="2400" dirty="0"/>
          </a:p>
          <a:p>
            <a:r>
              <a:rPr lang="en-US" dirty="0" smtClean="0"/>
              <a:t>Payments to households</a:t>
            </a:r>
          </a:p>
          <a:p>
            <a:pPr marL="457200" lvl="1" indent="0" algn="just">
              <a:spcBef>
                <a:spcPts val="280"/>
              </a:spcBef>
              <a:spcAft>
                <a:spcPts val="565"/>
              </a:spcAft>
              <a:buNone/>
            </a:pPr>
            <a:r>
              <a:rPr lang="en-ZA" sz="2400" dirty="0">
                <a:effectLst/>
                <a:ea typeface="Calibri"/>
                <a:cs typeface="Verdana"/>
              </a:rPr>
              <a:t>One of the elements of the value added (i.e. GDP) which results from the </a:t>
            </a:r>
            <a:r>
              <a:rPr lang="en-ZA" sz="2400" dirty="0" smtClean="0">
                <a:ea typeface="Calibri"/>
                <a:cs typeface="Verdana"/>
              </a:rPr>
              <a:t>sector where water is allocated </a:t>
            </a:r>
            <a:r>
              <a:rPr lang="en-ZA" sz="2400" dirty="0" smtClean="0">
                <a:effectLst/>
                <a:ea typeface="Calibri"/>
                <a:cs typeface="Verdana"/>
              </a:rPr>
              <a:t>is </a:t>
            </a:r>
            <a:r>
              <a:rPr lang="en-ZA" sz="2400" dirty="0">
                <a:effectLst/>
                <a:ea typeface="Calibri"/>
                <a:cs typeface="Verdana"/>
              </a:rPr>
              <a:t>the remuneration of employees, which, in turn, affects households income.  </a:t>
            </a:r>
            <a:endParaRPr lang="af-ZA" sz="2400" dirty="0">
              <a:effectLst/>
              <a:ea typeface="Calibri"/>
              <a:cs typeface="Times New Roman"/>
            </a:endParaRPr>
          </a:p>
          <a:p>
            <a:pPr marL="457200" lvl="1" indent="0" algn="just">
              <a:buNone/>
            </a:pPr>
            <a:r>
              <a:rPr lang="en-ZA" sz="2400" dirty="0" smtClean="0">
                <a:effectLst/>
                <a:ea typeface="Calibri"/>
                <a:cs typeface="Verdana"/>
              </a:rPr>
              <a:t>Econometric models </a:t>
            </a:r>
            <a:r>
              <a:rPr lang="en-ZA" sz="2400" dirty="0">
                <a:effectLst/>
                <a:ea typeface="Calibri"/>
                <a:cs typeface="Verdana"/>
              </a:rPr>
              <a:t>measures the magnitude of changes that occur to both household income and the spending/savings pattern.  As such, the results </a:t>
            </a:r>
            <a:r>
              <a:rPr lang="en-ZA" sz="2400" dirty="0" smtClean="0">
                <a:effectLst/>
                <a:ea typeface="Calibri"/>
                <a:cs typeface="Verdana"/>
              </a:rPr>
              <a:t>highlight </a:t>
            </a:r>
            <a:r>
              <a:rPr lang="en-ZA" sz="2400" dirty="0">
                <a:effectLst/>
                <a:ea typeface="Calibri"/>
                <a:cs typeface="Verdana"/>
              </a:rPr>
              <a:t>the impact of </a:t>
            </a:r>
            <a:r>
              <a:rPr lang="en-ZA" sz="2400" dirty="0" smtClean="0">
                <a:effectLst/>
                <a:ea typeface="Calibri"/>
                <a:cs typeface="Verdana"/>
              </a:rPr>
              <a:t>water use </a:t>
            </a:r>
            <a:r>
              <a:rPr lang="en-ZA" sz="2400" dirty="0">
                <a:effectLst/>
                <a:ea typeface="Calibri"/>
                <a:cs typeface="Verdana"/>
              </a:rPr>
              <a:t>on the low-income households as this can be used as an indicator of the extent to which the </a:t>
            </a:r>
            <a:r>
              <a:rPr lang="en-ZA" sz="2400" dirty="0" smtClean="0">
                <a:ea typeface="Calibri"/>
                <a:cs typeface="Verdana"/>
              </a:rPr>
              <a:t>water</a:t>
            </a:r>
            <a:r>
              <a:rPr lang="en-ZA" sz="2400" dirty="0" smtClean="0">
                <a:effectLst/>
                <a:ea typeface="Calibri"/>
                <a:cs typeface="Verdana"/>
              </a:rPr>
              <a:t> availability </a:t>
            </a:r>
            <a:r>
              <a:rPr lang="en-ZA" sz="2400" dirty="0">
                <a:effectLst/>
                <a:ea typeface="Calibri"/>
                <a:cs typeface="Verdana"/>
              </a:rPr>
              <a:t>contributes to poverty alleviation throughout the </a:t>
            </a:r>
            <a:r>
              <a:rPr lang="en-ZA" sz="2400" dirty="0" smtClean="0">
                <a:effectLst/>
                <a:ea typeface="Calibri"/>
                <a:cs typeface="Verdana"/>
              </a:rPr>
              <a:t>economy</a:t>
            </a:r>
            <a:r>
              <a:rPr lang="en-ZA" sz="2600" dirty="0" smtClean="0">
                <a:effectLst/>
                <a:ea typeface="Calibri"/>
                <a:cs typeface="Verdana"/>
              </a:rPr>
              <a:t>.</a:t>
            </a:r>
            <a:endParaRPr lang="af-ZA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5497DA-527F-47B3-BD7A-2762A74330B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934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</TotalTime>
  <Words>538</Words>
  <Application>Microsoft Office PowerPoint</Application>
  <PresentationFormat>On-screen Show (4:3)</PresentationFormat>
  <Paragraphs>62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Socio-Economic Approach</vt:lpstr>
      <vt:lpstr>Modeling of Primary Sector in WIM-model</vt:lpstr>
      <vt:lpstr>Economics Parameters To Use</vt:lpstr>
      <vt:lpstr>Economic Indicators</vt:lpstr>
      <vt:lpstr>Economic Indicators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 Maree</dc:creator>
  <cp:lastModifiedBy>sekoelem</cp:lastModifiedBy>
  <cp:revision>111</cp:revision>
  <cp:lastPrinted>2013-10-30T08:24:30Z</cp:lastPrinted>
  <dcterms:created xsi:type="dcterms:W3CDTF">2012-08-01T10:33:21Z</dcterms:created>
  <dcterms:modified xsi:type="dcterms:W3CDTF">2014-03-05T13:15:46Z</dcterms:modified>
</cp:coreProperties>
</file>